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65" r:id="rId5"/>
    <p:sldId id="258" r:id="rId6"/>
    <p:sldId id="266" r:id="rId7"/>
    <p:sldId id="267" r:id="rId8"/>
    <p:sldId id="268" r:id="rId9"/>
    <p:sldId id="259" r:id="rId10"/>
    <p:sldId id="270" r:id="rId11"/>
    <p:sldId id="260" r:id="rId12"/>
    <p:sldId id="261" r:id="rId13"/>
    <p:sldId id="262" r:id="rId14"/>
    <p:sldId id="264" r:id="rId15"/>
    <p:sldId id="263" r:id="rId16"/>
    <p:sldId id="269" r:id="rId17"/>
  </p:sldIdLst>
  <p:sldSz cx="14630400" cy="8229600"/>
  <p:notesSz cx="8229600" cy="14630400"/>
  <p:embeddedFontLs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Libre Baskerville" panose="020B0604020202020204" charset="0"/>
      <p:regular r:id="rId23"/>
      <p:bold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tags" Target="tags/tag1.xml" /><Relationship Id="rId19" Type="http://schemas.openxmlformats.org/officeDocument/2006/relationships/font" Target="fonts/font1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2.fntdata" /><Relationship Id="rId21" Type="http://schemas.openxmlformats.org/officeDocument/2006/relationships/font" Target="fonts/font3.fntdata" /><Relationship Id="rId22" Type="http://schemas.openxmlformats.org/officeDocument/2006/relationships/font" Target="fonts/font4.fntdata" /><Relationship Id="rId23" Type="http://schemas.openxmlformats.org/officeDocument/2006/relationships/font" Target="fonts/font5.fntdata" /><Relationship Id="rId24" Type="http://schemas.openxmlformats.org/officeDocument/2006/relationships/font" Target="fonts/font6.fntdata" /><Relationship Id="rId25" Type="http://schemas.openxmlformats.org/officeDocument/2006/relationships/font" Target="fonts/font7.fntdata" /><Relationship Id="rId26" Type="http://schemas.openxmlformats.org/officeDocument/2006/relationships/font" Target="fonts/font8.fntdata" /><Relationship Id="rId27" Type="http://schemas.openxmlformats.org/officeDocument/2006/relationships/font" Target="fonts/font9.fntdata" /><Relationship Id="rId28" Type="http://schemas.openxmlformats.org/officeDocument/2006/relationships/font" Target="fonts/font10.fntdata" /><Relationship Id="rId29" Type="http://schemas.openxmlformats.org/officeDocument/2006/relationships/font" Target="fonts/font11.fntdata" /><Relationship Id="rId3" Type="http://schemas.openxmlformats.org/officeDocument/2006/relationships/slide" Target="slides/slide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30153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6B19F-9844-A33C-1397-59F685F58C6C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1800F6-AF38-C4E0-7A72-024493A649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1F454D-AA4A-2260-0AEA-01CFC817B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DF1AD-7A29-01A7-E39D-753C93EE7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3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2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1817092" y="2066633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Памятка </a:t>
            </a:r>
            <a:endParaRPr lang="en-US" sz="4450"/>
          </a:p>
        </p:txBody>
      </p:sp>
      <p:sp>
        <p:nvSpPr>
          <p:cNvPr id="4" name="Text 1"/>
          <p:cNvSpPr/>
          <p:nvPr/>
        </p:nvSpPr>
        <p:spPr>
          <a:xfrm>
            <a:off x="874177" y="3009553"/>
            <a:ext cx="7556421" cy="21263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 сервировке стола и культуре питания в детском саду</a:t>
            </a:r>
            <a:endParaRPr lang="en-US" sz="445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5D7FFC-BD06-007E-17DC-5FCE7C8119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319"/>
          <a:stretch>
            <a:fillRect/>
          </a:stretch>
        </p:blipFill>
        <p:spPr>
          <a:xfrm>
            <a:off x="8732018" y="1153564"/>
            <a:ext cx="5332355" cy="5110955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9035B5A5-649F-9D5B-0525-C4D5C9BDD904}"/>
              </a:ext>
            </a:extLst>
          </p:cNvPr>
          <p:cNvSpPr/>
          <p:nvPr/>
        </p:nvSpPr>
        <p:spPr>
          <a:xfrm>
            <a:off x="669830" y="524660"/>
            <a:ext cx="13635703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ru-RU" sz="200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endParaRPr lang="en-US" sz="2000">
              <a:latin typeface="Libre Baskerville" panose="02000000000000000000" pitchFamily="2" charset="0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E1815F1C-0DCB-6525-7CE9-15632BCCABA4}"/>
              </a:ext>
            </a:extLst>
          </p:cNvPr>
          <p:cNvSpPr/>
          <p:nvPr/>
        </p:nvSpPr>
        <p:spPr>
          <a:xfrm>
            <a:off x="7854044" y="6893423"/>
            <a:ext cx="6210330" cy="54435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ru-RU" sz="175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.</a:t>
            </a:r>
            <a:endParaRPr lang="en-US" sz="1750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826437"/>
            <a:ext cx="12052459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Организация дежурства в </a:t>
            </a:r>
            <a:r>
              <a:rPr lang="ru-RU" sz="445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раннем возрасте</a:t>
            </a:r>
            <a:endParaRPr lang="en-US" sz="4450"/>
          </a:p>
        </p:txBody>
      </p:sp>
      <p:sp>
        <p:nvSpPr>
          <p:cNvPr id="4" name="Text 1"/>
          <p:cNvSpPr/>
          <p:nvPr/>
        </p:nvSpPr>
        <p:spPr>
          <a:xfrm>
            <a:off x="793790" y="5875377"/>
            <a:ext cx="130428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</a:t>
            </a:r>
            <a:r>
              <a:rPr lang="ru-RU" sz="175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раннем возрасте </a:t>
            </a:r>
            <a:r>
              <a:rPr lang="en-US" sz="1750" err="1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стол </a:t>
            </a:r>
            <a:r>
              <a:rPr lang="en-US" sz="175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накрывает помощник воспитателя.</a:t>
            </a:r>
            <a:endParaRPr lang="en-US" sz="1750"/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6198989" y="798790"/>
            <a:ext cx="7718822" cy="12723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Организация дежурства в младшей группе</a:t>
            </a:r>
            <a:endParaRPr lang="en-US" sz="4000"/>
          </a:p>
        </p:txBody>
      </p:sp>
      <p:sp>
        <p:nvSpPr>
          <p:cNvPr id="5" name="Text 1"/>
          <p:cNvSpPr/>
          <p:nvPr/>
        </p:nvSpPr>
        <p:spPr>
          <a:xfrm>
            <a:off x="6198989" y="3089077"/>
            <a:ext cx="2369344" cy="3181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Начало года</a:t>
            </a:r>
            <a:endParaRPr lang="en-US" sz="2000" b="1"/>
          </a:p>
        </p:txBody>
      </p:sp>
      <p:sp>
        <p:nvSpPr>
          <p:cNvPr id="6" name="Text 2"/>
          <p:cNvSpPr/>
          <p:nvPr/>
        </p:nvSpPr>
        <p:spPr>
          <a:xfrm>
            <a:off x="6198989" y="3529370"/>
            <a:ext cx="2369344" cy="35833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начале учебного года (сентябрь-октябрь) сервировку столов полностью осуществляет помощник воспитателя, чтобы дети привыкли к режиму питания и правилам поведения за столом.</a:t>
            </a:r>
            <a:endParaRPr lang="en-US" sz="1600"/>
          </a:p>
        </p:txBody>
      </p:sp>
      <p:sp>
        <p:nvSpPr>
          <p:cNvPr id="8" name="Text 3"/>
          <p:cNvSpPr/>
          <p:nvPr/>
        </p:nvSpPr>
        <p:spPr>
          <a:xfrm>
            <a:off x="8873728" y="3089077"/>
            <a:ext cx="2369344" cy="6362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Вторая половина года</a:t>
            </a:r>
            <a:endParaRPr lang="en-US" sz="2000" b="1"/>
          </a:p>
        </p:txBody>
      </p:sp>
      <p:sp>
        <p:nvSpPr>
          <p:cNvPr id="9" name="Text 4"/>
          <p:cNvSpPr/>
          <p:nvPr/>
        </p:nvSpPr>
        <p:spPr>
          <a:xfrm>
            <a:off x="8873728" y="3847505"/>
            <a:ext cx="2369344" cy="29317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Начиная с января, вводятся элементы дежурства. Воспитатель привлекает 2-3 детей к помощи в накрывании столов под строгим контролем помощника воспитателя.</a:t>
            </a:r>
            <a:endParaRPr lang="en-US" sz="1600"/>
          </a:p>
        </p:txBody>
      </p:sp>
      <p:sp>
        <p:nvSpPr>
          <p:cNvPr id="11" name="Text 5"/>
          <p:cNvSpPr/>
          <p:nvPr/>
        </p:nvSpPr>
        <p:spPr>
          <a:xfrm>
            <a:off x="11548467" y="3089077"/>
            <a:ext cx="2369344" cy="6362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Обязанности дежурных</a:t>
            </a:r>
            <a:endParaRPr lang="en-US" sz="2000" b="1"/>
          </a:p>
        </p:txBody>
      </p:sp>
      <p:sp>
        <p:nvSpPr>
          <p:cNvPr id="12" name="Text 6"/>
          <p:cNvSpPr/>
          <p:nvPr/>
        </p:nvSpPr>
        <p:spPr>
          <a:xfrm>
            <a:off x="11548467" y="3847505"/>
            <a:ext cx="2369344" cy="35833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Дежурные помогают расставлять салфетницы, раскладывать ложки (с помощью взрослого), и ставить хлебницы с хлебом на каждый стол. Воспитатель следит за правильным выполнением обязанностей.</a:t>
            </a:r>
            <a:endParaRPr lang="en-US" sz="16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8D788-302A-1C2A-945D-0418C972D8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5" t="15720" r="22604" b="13858"/>
          <a:stretch>
            <a:fillRect/>
          </a:stretch>
        </p:blipFill>
        <p:spPr>
          <a:xfrm>
            <a:off x="712589" y="2346886"/>
            <a:ext cx="4702627" cy="329227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53445"/>
            <a:ext cx="1172968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Организация дежурства в средней группе</a:t>
            </a:r>
            <a:endParaRPr lang="en-US" sz="4450"/>
          </a:p>
        </p:txBody>
      </p:sp>
      <p:sp>
        <p:nvSpPr>
          <p:cNvPr id="4" name="Shape 1"/>
          <p:cNvSpPr/>
          <p:nvPr/>
        </p:nvSpPr>
        <p:spPr>
          <a:xfrm>
            <a:off x="864128" y="5142548"/>
            <a:ext cx="4120753" cy="226814"/>
          </a:xfrm>
          <a:prstGeom prst="roundRect">
            <a:avLst>
              <a:gd name="adj" fmla="val 15001"/>
            </a:avLst>
          </a:prstGeom>
          <a:solidFill>
            <a:srgbClr val="EAE8F3"/>
          </a:solidFill>
        </p:spPr>
        <p:txBody>
          <a:bodyPr/>
          <a:lstStyle/>
          <a:p/>
        </p:txBody>
      </p:sp>
      <p:sp>
        <p:nvSpPr>
          <p:cNvPr id="5" name="Text 2"/>
          <p:cNvSpPr/>
          <p:nvPr/>
        </p:nvSpPr>
        <p:spPr>
          <a:xfrm>
            <a:off x="831771" y="585797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Один стол</a:t>
            </a:r>
            <a:endParaRPr lang="en-US" sz="2200" b="1"/>
          </a:p>
        </p:txBody>
      </p:sp>
      <p:sp>
        <p:nvSpPr>
          <p:cNvPr id="6" name="Text 3"/>
          <p:cNvSpPr/>
          <p:nvPr/>
        </p:nvSpPr>
        <p:spPr>
          <a:xfrm>
            <a:off x="793790" y="6231144"/>
            <a:ext cx="4120753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средней группе каждый дежурный обслуживает один стол.</a:t>
            </a:r>
            <a:endParaRPr lang="en-US" sz="1750"/>
          </a:p>
        </p:txBody>
      </p:sp>
      <p:sp>
        <p:nvSpPr>
          <p:cNvPr id="7" name="Shape 4"/>
          <p:cNvSpPr/>
          <p:nvPr/>
        </p:nvSpPr>
        <p:spPr>
          <a:xfrm>
            <a:off x="5254704" y="5142548"/>
            <a:ext cx="4120872" cy="226814"/>
          </a:xfrm>
          <a:prstGeom prst="roundRect">
            <a:avLst>
              <a:gd name="adj" fmla="val 15001"/>
            </a:avLst>
          </a:prstGeom>
          <a:solidFill>
            <a:srgbClr val="EAE8F3"/>
          </a:solidFill>
        </p:spPr>
        <p:txBody>
          <a:bodyPr/>
          <a:lstStyle/>
          <a:p/>
        </p:txBody>
      </p:sp>
      <p:sp>
        <p:nvSpPr>
          <p:cNvPr id="8" name="Text 5"/>
          <p:cNvSpPr/>
          <p:nvPr/>
        </p:nvSpPr>
        <p:spPr>
          <a:xfrm>
            <a:off x="5302269" y="5823869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График дежурства</a:t>
            </a:r>
            <a:endParaRPr lang="en-US" sz="2200" b="1"/>
          </a:p>
        </p:txBody>
      </p:sp>
      <p:sp>
        <p:nvSpPr>
          <p:cNvPr id="9" name="Text 6"/>
          <p:cNvSpPr/>
          <p:nvPr/>
        </p:nvSpPr>
        <p:spPr>
          <a:xfrm>
            <a:off x="5254704" y="6199942"/>
            <a:ext cx="4120872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Когда все научились дежурить, можно предложить детям график дежурства.</a:t>
            </a:r>
            <a:endParaRPr lang="en-US" sz="1750"/>
          </a:p>
        </p:txBody>
      </p:sp>
      <p:sp>
        <p:nvSpPr>
          <p:cNvPr id="10" name="Shape 7"/>
          <p:cNvSpPr/>
          <p:nvPr/>
        </p:nvSpPr>
        <p:spPr>
          <a:xfrm>
            <a:off x="9645399" y="5119867"/>
            <a:ext cx="4120872" cy="226814"/>
          </a:xfrm>
          <a:prstGeom prst="roundRect">
            <a:avLst>
              <a:gd name="adj" fmla="val 15001"/>
            </a:avLst>
          </a:prstGeom>
          <a:solidFill>
            <a:srgbClr val="EAE8F3"/>
          </a:solidFill>
        </p:spPr>
        <p:txBody>
          <a:bodyPr/>
          <a:lstStyle/>
          <a:p/>
        </p:txBody>
      </p:sp>
      <p:sp>
        <p:nvSpPr>
          <p:cNvPr id="11" name="Text 8"/>
          <p:cNvSpPr/>
          <p:nvPr/>
        </p:nvSpPr>
        <p:spPr>
          <a:xfrm>
            <a:off x="9715738" y="572723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Сервировка стола</a:t>
            </a:r>
            <a:endParaRPr lang="en-US" sz="2200" b="1"/>
          </a:p>
        </p:txBody>
      </p:sp>
      <p:sp>
        <p:nvSpPr>
          <p:cNvPr id="12" name="Text 9"/>
          <p:cNvSpPr/>
          <p:nvPr/>
        </p:nvSpPr>
        <p:spPr>
          <a:xfrm>
            <a:off x="9715737" y="6177319"/>
            <a:ext cx="4120872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Дети вместе с воспитателем и помощником воспитателя начинают осваивать навыки сервировки стола.</a:t>
            </a:r>
            <a:endParaRPr lang="en-US" sz="1750"/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9AB91-A889-C923-C4C1-E6DF8E134D0E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F036C33A-B7F5-9E11-3C43-FBBAD6D169CF}"/>
              </a:ext>
            </a:extLst>
          </p:cNvPr>
          <p:cNvSpPr/>
          <p:nvPr/>
        </p:nvSpPr>
        <p:spPr>
          <a:xfrm>
            <a:off x="6198989" y="798790"/>
            <a:ext cx="7718822" cy="12723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Организация дежурства в </a:t>
            </a:r>
            <a:r>
              <a:rPr lang="ru-RU" sz="40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старшей</a:t>
            </a:r>
            <a:r>
              <a:rPr lang="en-US" sz="40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группе</a:t>
            </a:r>
            <a:endParaRPr lang="en-US" sz="400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FF4B8CDA-829A-CC3D-58EF-2B849D9CBDA7}"/>
              </a:ext>
            </a:extLst>
          </p:cNvPr>
          <p:cNvSpPr/>
          <p:nvPr/>
        </p:nvSpPr>
        <p:spPr>
          <a:xfrm>
            <a:off x="5998022" y="2455395"/>
            <a:ext cx="2369344" cy="3181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Начало года</a:t>
            </a:r>
            <a:endParaRPr lang="en-US" sz="2000" b="1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3EF3F86A-D835-4A4E-69A5-7599C6B9C4C7}"/>
              </a:ext>
            </a:extLst>
          </p:cNvPr>
          <p:cNvSpPr/>
          <p:nvPr/>
        </p:nvSpPr>
        <p:spPr>
          <a:xfrm>
            <a:off x="6198989" y="3157833"/>
            <a:ext cx="2369344" cy="35833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ru-RU" sz="16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начале года столько же дежурных, как и в средней группе. </a:t>
            </a:r>
            <a:endParaRPr lang="en-US" sz="1600"/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E81E53A9-3016-A2CA-94C9-0839AAD37B0E}"/>
              </a:ext>
            </a:extLst>
          </p:cNvPr>
          <p:cNvSpPr/>
          <p:nvPr/>
        </p:nvSpPr>
        <p:spPr>
          <a:xfrm>
            <a:off x="8873727" y="2452807"/>
            <a:ext cx="2369344" cy="6362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Вторая половина года</a:t>
            </a:r>
            <a:endParaRPr lang="en-US" sz="2000" b="1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83AFE362-C22E-9D1E-D9B3-16FEAFDA2723}"/>
              </a:ext>
            </a:extLst>
          </p:cNvPr>
          <p:cNvSpPr/>
          <p:nvPr/>
        </p:nvSpPr>
        <p:spPr>
          <a:xfrm>
            <a:off x="8873727" y="3235749"/>
            <a:ext cx="2369344" cy="29317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ru-RU" sz="16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 дежурство по столовой назначается по 2 ребёнка</a:t>
            </a:r>
            <a:r>
              <a:rPr lang="en-US" sz="16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600"/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0F3B8E79-D6A3-DAC7-EB75-DC1D7C7C4F41}"/>
              </a:ext>
            </a:extLst>
          </p:cNvPr>
          <p:cNvSpPr/>
          <p:nvPr/>
        </p:nvSpPr>
        <p:spPr>
          <a:xfrm>
            <a:off x="11468080" y="2455395"/>
            <a:ext cx="2369344" cy="6362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Обязанности дежурных</a:t>
            </a:r>
            <a:endParaRPr lang="en-US" sz="2000" b="1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0AB2623B-87C4-F00A-B921-2E60BC4DF787}"/>
              </a:ext>
            </a:extLst>
          </p:cNvPr>
          <p:cNvSpPr/>
          <p:nvPr/>
        </p:nvSpPr>
        <p:spPr>
          <a:xfrm>
            <a:off x="11427886" y="3235749"/>
            <a:ext cx="2449731" cy="393996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ru-RU" sz="16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Дежурные заходят пораньше, моют руки, надевают фартуки, косынки или колпачки и полностью сервируют стол в соответствии с числом детей.</a:t>
            </a:r>
          </a:p>
          <a:p>
            <a:pPr marL="0" indent="0" algn="r">
              <a:lnSpc>
                <a:spcPts val="2550"/>
              </a:lnSpc>
              <a:buNone/>
            </a:pPr>
            <a:r>
              <a:rPr lang="ru-RU" sz="16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Посуда предлагается на разносе. С разноса на стол дети ставят по одному предмету.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7DDB7E2-D25D-4ECA-1C8B-1680391DEE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86" r="50000"/>
          <a:stretch>
            <a:fillRect/>
          </a:stretch>
        </p:blipFill>
        <p:spPr>
          <a:xfrm>
            <a:off x="481477" y="859265"/>
            <a:ext cx="4698685" cy="68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844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6280189" y="518445"/>
            <a:ext cx="7556421" cy="21263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0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Организация дежурства в подготовительной групп</a:t>
            </a:r>
            <a:r>
              <a:rPr lang="ru-RU" sz="40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е</a:t>
            </a:r>
            <a:endParaRPr lang="en-US" sz="4000"/>
          </a:p>
        </p:txBody>
      </p:sp>
      <p:sp>
        <p:nvSpPr>
          <p:cNvPr id="4" name="Text 1"/>
          <p:cNvSpPr/>
          <p:nvPr/>
        </p:nvSpPr>
        <p:spPr>
          <a:xfrm>
            <a:off x="6280189" y="2422237"/>
            <a:ext cx="7908084" cy="429006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85750" indent="-285750">
              <a:lnSpc>
                <a:spcPts val="2850"/>
              </a:lnSpc>
              <a:buFont typeface="Wingdings" panose="05000000000000000000" pitchFamily="2" charset="2"/>
              <a:buChar char="Ø"/>
            </a:pPr>
            <a:r>
              <a:rPr lang="ru-RU" sz="175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подготовительной группе дежурные передают эстафету дежурства с вечера, но можно назначать и на целую неделю.</a:t>
            </a:r>
          </a:p>
          <a:p>
            <a:pPr marL="285750" indent="-285750">
              <a:lnSpc>
                <a:spcPts val="2850"/>
              </a:lnSpc>
              <a:buFont typeface="Wingdings" panose="05000000000000000000" pitchFamily="2" charset="2"/>
              <a:buChar char="Ø"/>
            </a:pPr>
            <a:r>
              <a:rPr lang="ru-RU" sz="175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Начиная с января, дежурные договариваются между собой, кто что будет делать. Один - накрывает салфетки, раскладывает ложки и вилки, другой - ставит салфетницы, бокалы, раскладывает ножи и т. д.</a:t>
            </a:r>
          </a:p>
          <a:p>
            <a:pPr marL="285750" indent="-285750">
              <a:lnSpc>
                <a:spcPts val="2850"/>
              </a:lnSpc>
              <a:buFont typeface="Wingdings" panose="05000000000000000000" pitchFamily="2" charset="2"/>
              <a:buChar char="Ø"/>
            </a:pPr>
            <a:r>
              <a:rPr lang="ru-RU" sz="175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Дежурные перед приемом пищи называют блюда.</a:t>
            </a:r>
          </a:p>
          <a:p>
            <a:pPr marL="285750" indent="-285750">
              <a:lnSpc>
                <a:spcPts val="2850"/>
              </a:lnSpc>
              <a:buFont typeface="Wingdings" panose="05000000000000000000" pitchFamily="2" charset="2"/>
              <a:buChar char="Ø"/>
            </a:pPr>
            <a:r>
              <a:rPr lang="ru-RU" sz="175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содержание труда дежурных по столовой входит полная сервировка стола, уборка после еды.</a:t>
            </a:r>
          </a:p>
          <a:p>
            <a:pPr marL="285750" indent="-285750">
              <a:lnSpc>
                <a:spcPts val="2850"/>
              </a:lnSpc>
              <a:buFont typeface="Wingdings" panose="05000000000000000000" pitchFamily="2" charset="2"/>
              <a:buChar char="Ø"/>
            </a:pPr>
            <a:r>
              <a:rPr lang="ru-RU" sz="175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Дежурные уносят салфетки, вилки, ложки, тарелки из-под хлеба, вытирают столы. Воспитатель приучает и детей благодарить дежурных за оказанную услугу, относится с уважением к их труду.</a:t>
            </a:r>
          </a:p>
          <a:p>
            <a:pPr marL="0" indent="0">
              <a:lnSpc>
                <a:spcPts val="2850"/>
              </a:lnSpc>
              <a:buNone/>
            </a:pPr>
            <a:endParaRPr lang="en-US" sz="175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BAA14A-64B2-8E10-0B22-B64BA8502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5" y="2182200"/>
            <a:ext cx="5218628" cy="386519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2BA889-616D-C928-8B66-1B02C4664D0F}"/>
              </a:ext>
            </a:extLst>
          </p:cNvPr>
          <p:cNvSpPr txBox="1"/>
          <p:nvPr/>
        </p:nvSpPr>
        <p:spPr>
          <a:xfrm>
            <a:off x="1266091" y="750732"/>
            <a:ext cx="117465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Правильная сервировка стола и культура питания в детском саду играют важную роль в формировании здоровых привычек и эстетического вкуса у детей. Это формирует у малышей чувство красоты и гармонии, развивает внимание к деталям и уважение к труду взрослых. 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36407676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793790" y="1995607"/>
            <a:ext cx="8115657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0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Принципы</a:t>
            </a:r>
            <a:r>
              <a:rPr lang="en-US" sz="445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40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сервировки стола</a:t>
            </a:r>
            <a:endParaRPr lang="en-US" sz="4450"/>
          </a:p>
        </p:txBody>
      </p:sp>
      <p:sp>
        <p:nvSpPr>
          <p:cNvPr id="3" name="Text 1"/>
          <p:cNvSpPr/>
          <p:nvPr/>
        </p:nvSpPr>
        <p:spPr>
          <a:xfrm>
            <a:off x="793790" y="3271361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Чистота и порядок</a:t>
            </a:r>
            <a:endParaRPr lang="en-US" sz="2200"/>
          </a:p>
        </p:txBody>
      </p:sp>
      <p:sp>
        <p:nvSpPr>
          <p:cNvPr id="4" name="Text 2"/>
          <p:cNvSpPr/>
          <p:nvPr/>
        </p:nvSpPr>
        <p:spPr>
          <a:xfrm>
            <a:off x="793790" y="3852505"/>
            <a:ext cx="2845594" cy="2177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Перед сервировкой столов проводится влажная уборка, используется только чистая посуда и приборы.</a:t>
            </a:r>
            <a:endParaRPr lang="en-US" sz="1750"/>
          </a:p>
        </p:txBody>
      </p:sp>
      <p:sp>
        <p:nvSpPr>
          <p:cNvPr id="5" name="Text 3"/>
          <p:cNvSpPr/>
          <p:nvPr/>
        </p:nvSpPr>
        <p:spPr>
          <a:xfrm>
            <a:off x="4200406" y="3271361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Эргономичность</a:t>
            </a:r>
            <a:endParaRPr lang="en-US" sz="2200"/>
          </a:p>
        </p:txBody>
      </p:sp>
      <p:sp>
        <p:nvSpPr>
          <p:cNvPr id="6" name="Text 4"/>
          <p:cNvSpPr/>
          <p:nvPr/>
        </p:nvSpPr>
        <p:spPr>
          <a:xfrm>
            <a:off x="4200406" y="3852505"/>
            <a:ext cx="2845594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Посуда размещается так, чтобы ребенку было удобно брать её, не мешая соседу.</a:t>
            </a:r>
            <a:endParaRPr lang="en-US" sz="1750"/>
          </a:p>
        </p:txBody>
      </p:sp>
      <p:sp>
        <p:nvSpPr>
          <p:cNvPr id="7" name="Text 5"/>
          <p:cNvSpPr/>
          <p:nvPr/>
        </p:nvSpPr>
        <p:spPr>
          <a:xfrm>
            <a:off x="7607022" y="3271361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Безопасность</a:t>
            </a:r>
            <a:endParaRPr lang="en-US" sz="2200"/>
          </a:p>
        </p:txBody>
      </p:sp>
      <p:sp>
        <p:nvSpPr>
          <p:cNvPr id="8" name="Text 6"/>
          <p:cNvSpPr/>
          <p:nvPr/>
        </p:nvSpPr>
        <p:spPr>
          <a:xfrm>
            <a:off x="7607022" y="3852505"/>
            <a:ext cx="2845594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Исключаются острые, бьющиеся предметы; посуда соответствует возрасту детей.</a:t>
            </a:r>
            <a:endParaRPr lang="en-US" sz="1750"/>
          </a:p>
        </p:txBody>
      </p:sp>
      <p:sp>
        <p:nvSpPr>
          <p:cNvPr id="9" name="Text 7"/>
          <p:cNvSpPr/>
          <p:nvPr/>
        </p:nvSpPr>
        <p:spPr>
          <a:xfrm>
            <a:off x="11013638" y="3271361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Единство и эстетика</a:t>
            </a:r>
            <a:endParaRPr lang="en-US" sz="2200"/>
          </a:p>
        </p:txBody>
      </p:sp>
      <p:sp>
        <p:nvSpPr>
          <p:cNvPr id="10" name="Text 8"/>
          <p:cNvSpPr/>
          <p:nvPr/>
        </p:nvSpPr>
        <p:spPr>
          <a:xfrm>
            <a:off x="11013638" y="3852505"/>
            <a:ext cx="2845594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Стол накрывается аккуратно, салфетки сложены красиво в салфетнице, посуда из одного комплекта.</a:t>
            </a:r>
            <a:endParaRPr lang="en-US" sz="1750"/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D9332207-C6F3-6FA6-D3D1-CD58FE2BDF5F}"/>
              </a:ext>
            </a:extLst>
          </p:cNvPr>
          <p:cNvSpPr/>
          <p:nvPr/>
        </p:nvSpPr>
        <p:spPr>
          <a:xfrm>
            <a:off x="673240" y="515005"/>
            <a:ext cx="13185992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ru-RU" sz="20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	</a:t>
            </a:r>
            <a:r>
              <a:rPr lang="en-US" sz="20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Сервировка стола в детском саду – это не просто процесс расстановки посуды, </a:t>
            </a:r>
            <a:r>
              <a:rPr lang="ru-RU" sz="20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</a:t>
            </a:r>
            <a:r>
              <a:rPr lang="en-US" sz="20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важный элемент воспитания культурно-гигиенических навыков у детей.</a:t>
            </a:r>
            <a:endParaRPr lang="en-US" sz="2000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BB148A-2382-879F-08A4-0D1DFA7D5D8F}"/>
              </a:ext>
            </a:extLst>
          </p:cNvPr>
          <p:cNvSpPr txBox="1"/>
          <p:nvPr/>
        </p:nvSpPr>
        <p:spPr>
          <a:xfrm>
            <a:off x="1678074" y="122218"/>
            <a:ext cx="11304395" cy="762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sz="40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Требования к сервировке стола</a:t>
            </a:r>
            <a:endParaRPr lang="en-US" sz="4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D068E-218F-2AD8-AC36-AF2802349928}"/>
              </a:ext>
            </a:extLst>
          </p:cNvPr>
          <p:cNvSpPr txBox="1"/>
          <p:nvPr/>
        </p:nvSpPr>
        <p:spPr>
          <a:xfrm>
            <a:off x="261257" y="986839"/>
            <a:ext cx="11937441" cy="1825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ru-RU" sz="2000">
                <a:solidFill>
                  <a:prstClr val="black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скатерть стелется на чистый стол, ее края должны быть чуть выше сидений;</a:t>
            </a:r>
          </a:p>
          <a:p>
            <a:pPr marL="28575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ru-RU" sz="2000">
                <a:solidFill>
                  <a:prstClr val="black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посуда для напитков ставится в центре;</a:t>
            </a:r>
          </a:p>
          <a:p>
            <a:pPr marL="28575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endParaRPr lang="ru-RU" sz="200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endParaRPr lang="ru-RU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endParaRPr lang="ru-RU" sz="120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03FFA-125B-FCD4-446E-B9F23D42FB27}"/>
              </a:ext>
            </a:extLst>
          </p:cNvPr>
          <p:cNvSpPr txBox="1"/>
          <p:nvPr/>
        </p:nvSpPr>
        <p:spPr>
          <a:xfrm>
            <a:off x="0" y="3750217"/>
            <a:ext cx="7315200" cy="747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endParaRPr lang="ru-RU">
              <a:solidFill>
                <a:prstClr val="black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endParaRPr lang="ru-RU">
              <a:solidFill>
                <a:prstClr val="black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2BB28-ED2A-56CD-94A1-CA33D97E767E}"/>
              </a:ext>
            </a:extLst>
          </p:cNvPr>
          <p:cNvSpPr txBox="1"/>
          <p:nvPr/>
        </p:nvSpPr>
        <p:spPr>
          <a:xfrm>
            <a:off x="261256" y="1861045"/>
            <a:ext cx="10550769" cy="42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ru-RU" sz="2000">
                <a:solidFill>
                  <a:prstClr val="black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бумажные салфетки обязательно присутствуют только в салфетнице;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0C2160-99AA-50B0-D750-91EE2D835A8C}"/>
              </a:ext>
            </a:extLst>
          </p:cNvPr>
          <p:cNvSpPr txBox="1"/>
          <p:nvPr/>
        </p:nvSpPr>
        <p:spPr>
          <a:xfrm>
            <a:off x="261257" y="2343966"/>
            <a:ext cx="13876775" cy="420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ru-RU" sz="2000">
                <a:solidFill>
                  <a:prstClr val="black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хлебница устанавливается по центру стола;</a:t>
            </a:r>
          </a:p>
          <a:p>
            <a:pPr marL="285750" lvl="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ru-RU" sz="2000">
                <a:solidFill>
                  <a:prstClr val="black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столовые приборы кладут с правой от тарелки стороны;</a:t>
            </a:r>
          </a:p>
          <a:p>
            <a:pPr marL="285750" lvl="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ru-RU" sz="2000">
                <a:solidFill>
                  <a:prstClr val="black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вилка кладется зубцами вверх, ложка – выпуклой стороной вверх;</a:t>
            </a:r>
          </a:p>
          <a:p>
            <a:pPr marL="285750" lvl="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ru-RU" sz="2000">
                <a:solidFill>
                  <a:prstClr val="black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ягодного компота на блюдце должна быть чайная ложка;</a:t>
            </a:r>
          </a:p>
          <a:p>
            <a:pPr marL="285750" lvl="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ru-RU" sz="2000">
                <a:solidFill>
                  <a:prstClr val="black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при наличии ножа вилка лежит слева от тарелки, а нож – справа;</a:t>
            </a:r>
          </a:p>
          <a:p>
            <a:pPr marL="285750" lvl="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ru-RU" sz="2000">
                <a:solidFill>
                  <a:prstClr val="black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салат, овощи и фрукты подают в отдельных тарелочках, салатниках, блюдцах;</a:t>
            </a:r>
          </a:p>
          <a:p>
            <a:pPr marL="285750" lvl="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r>
              <a:rPr lang="ru-RU" sz="2000">
                <a:solidFill>
                  <a:prstClr val="black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первые горячие блюда подаются только после рассаживания детей.</a:t>
            </a:r>
          </a:p>
          <a:p>
            <a:pPr marL="285750" lvl="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endParaRPr lang="ru-RU">
              <a:solidFill>
                <a:prstClr val="black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endParaRPr lang="ru-RU">
              <a:solidFill>
                <a:prstClr val="black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endParaRPr lang="ru-RU" sz="180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v"/>
              <a:tabLst>
                <a:tab pos="457200"/>
              </a:tabLst>
            </a:pPr>
            <a:endParaRPr lang="ru-RU" sz="1800">
              <a:solidFill>
                <a:prstClr val="black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942F33-C363-452E-8BB1-D1B86347E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642" y="5119056"/>
            <a:ext cx="3777499" cy="28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749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775930" y="609600"/>
            <a:ext cx="10679192" cy="6927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0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Последовательность</a:t>
            </a:r>
            <a:r>
              <a:rPr lang="en-US" sz="435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4000" err="1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сервировки </a:t>
            </a:r>
            <a:r>
              <a:rPr lang="en-US" sz="400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стола</a:t>
            </a:r>
            <a:r>
              <a:rPr lang="ru-RU" sz="400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endParaRPr lang="en-US" sz="4350"/>
          </a:p>
        </p:txBody>
      </p:sp>
      <p:sp>
        <p:nvSpPr>
          <p:cNvPr id="3" name="Shape 1"/>
          <p:cNvSpPr/>
          <p:nvPr/>
        </p:nvSpPr>
        <p:spPr>
          <a:xfrm>
            <a:off x="7299959" y="1745695"/>
            <a:ext cx="45719" cy="4073248"/>
          </a:xfrm>
          <a:prstGeom prst="roundRect">
            <a:avLst>
              <a:gd name="adj" fmla="val 109102"/>
            </a:avLst>
          </a:prstGeom>
          <a:solidFill>
            <a:srgbClr val="D0CED9"/>
          </a:solidFill>
        </p:spPr>
        <p:txBody>
          <a:bodyPr/>
          <a:lstStyle/>
          <a:p/>
        </p:txBody>
      </p:sp>
      <p:sp>
        <p:nvSpPr>
          <p:cNvPr id="4" name="Shape 2"/>
          <p:cNvSpPr/>
          <p:nvPr/>
        </p:nvSpPr>
        <p:spPr>
          <a:xfrm>
            <a:off x="6320373" y="2229088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0CED9"/>
          </a:solidFill>
        </p:spPr>
        <p:txBody>
          <a:bodyPr/>
          <a:lstStyle/>
          <a:p/>
        </p:txBody>
      </p:sp>
      <p:sp>
        <p:nvSpPr>
          <p:cNvPr id="5" name="Shape 3"/>
          <p:cNvSpPr/>
          <p:nvPr/>
        </p:nvSpPr>
        <p:spPr>
          <a:xfrm>
            <a:off x="7107226" y="1967389"/>
            <a:ext cx="498753" cy="498753"/>
          </a:xfrm>
          <a:prstGeom prst="roundRect">
            <a:avLst>
              <a:gd name="adj" fmla="val 6668"/>
            </a:avLst>
          </a:prstGeom>
          <a:solidFill>
            <a:srgbClr val="EAE8F3"/>
          </a:solidFill>
        </p:spPr>
        <p:txBody>
          <a:bodyPr/>
          <a:lstStyle/>
          <a:p/>
        </p:txBody>
      </p:sp>
      <p:sp>
        <p:nvSpPr>
          <p:cNvPr id="6" name="Text 4"/>
          <p:cNvSpPr/>
          <p:nvPr/>
        </p:nvSpPr>
        <p:spPr>
          <a:xfrm>
            <a:off x="7240965" y="2078117"/>
            <a:ext cx="148352" cy="3325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00"/>
          </a:p>
        </p:txBody>
      </p:sp>
      <p:sp>
        <p:nvSpPr>
          <p:cNvPr id="7" name="Text 5"/>
          <p:cNvSpPr/>
          <p:nvPr/>
        </p:nvSpPr>
        <p:spPr>
          <a:xfrm>
            <a:off x="3324701" y="1967389"/>
            <a:ext cx="2771180" cy="3464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00" b="1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Салфетки</a:t>
            </a:r>
            <a:endParaRPr lang="en-US" sz="21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6949" y="2446853"/>
            <a:ext cx="6320373" cy="7093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0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Салфетки в салфетнице</a:t>
            </a:r>
            <a:r>
              <a:rPr lang="ru-RU" sz="20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хлеб в хлебнице</a:t>
            </a:r>
            <a:r>
              <a:rPr lang="en-US" sz="20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ставятся </a:t>
            </a:r>
            <a:r>
              <a:rPr lang="ru-RU" sz="20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 </a:t>
            </a:r>
            <a:r>
              <a:rPr lang="en-US" sz="2000" err="1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середин</a:t>
            </a:r>
            <a:r>
              <a:rPr lang="ru-RU" sz="20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</a:t>
            </a:r>
            <a:r>
              <a:rPr lang="en-US" sz="20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err="1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стола</a:t>
            </a:r>
            <a:r>
              <a:rPr lang="ru-RU" sz="200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бокалы также в середине стола, ручками к сидящему ребёнку за столом</a:t>
            </a:r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7534096" y="3337560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0CED9"/>
          </a:solidFill>
        </p:spPr>
        <p:txBody>
          <a:bodyPr/>
          <a:lstStyle/>
          <a:p/>
        </p:txBody>
      </p:sp>
      <p:sp>
        <p:nvSpPr>
          <p:cNvPr id="10" name="Shape 8"/>
          <p:cNvSpPr/>
          <p:nvPr/>
        </p:nvSpPr>
        <p:spPr>
          <a:xfrm>
            <a:off x="7160180" y="3129914"/>
            <a:ext cx="498753" cy="498753"/>
          </a:xfrm>
          <a:prstGeom prst="roundRect">
            <a:avLst>
              <a:gd name="adj" fmla="val 6668"/>
            </a:avLst>
          </a:prstGeom>
          <a:solidFill>
            <a:srgbClr val="EAE8F3"/>
          </a:solidFill>
        </p:spPr>
        <p:txBody>
          <a:bodyPr/>
          <a:lstStyle/>
          <a:p/>
        </p:txBody>
      </p:sp>
      <p:sp>
        <p:nvSpPr>
          <p:cNvPr id="11" name="Text 9"/>
          <p:cNvSpPr/>
          <p:nvPr/>
        </p:nvSpPr>
        <p:spPr>
          <a:xfrm>
            <a:off x="7212747" y="3186589"/>
            <a:ext cx="204787" cy="3325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00"/>
          </a:p>
        </p:txBody>
      </p:sp>
      <p:sp>
        <p:nvSpPr>
          <p:cNvPr id="12" name="Text 10"/>
          <p:cNvSpPr/>
          <p:nvPr/>
        </p:nvSpPr>
        <p:spPr>
          <a:xfrm>
            <a:off x="8534519" y="3075861"/>
            <a:ext cx="2771180" cy="3464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2150"/>
          </a:p>
        </p:txBody>
      </p:sp>
      <p:sp>
        <p:nvSpPr>
          <p:cNvPr id="14" name="Shape 12"/>
          <p:cNvSpPr/>
          <p:nvPr/>
        </p:nvSpPr>
        <p:spPr>
          <a:xfrm>
            <a:off x="6320373" y="4335185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0CED9"/>
          </a:solidFill>
        </p:spPr>
        <p:txBody>
          <a:bodyPr/>
          <a:lstStyle/>
          <a:p/>
        </p:txBody>
      </p:sp>
      <p:sp>
        <p:nvSpPr>
          <p:cNvPr id="15" name="Shape 13"/>
          <p:cNvSpPr/>
          <p:nvPr/>
        </p:nvSpPr>
        <p:spPr>
          <a:xfrm>
            <a:off x="7065824" y="4101108"/>
            <a:ext cx="498753" cy="498753"/>
          </a:xfrm>
          <a:prstGeom prst="roundRect">
            <a:avLst>
              <a:gd name="adj" fmla="val 6668"/>
            </a:avLst>
          </a:prstGeom>
          <a:solidFill>
            <a:srgbClr val="EAE8F3"/>
          </a:solidFill>
        </p:spPr>
        <p:txBody>
          <a:bodyPr/>
          <a:lstStyle/>
          <a:p/>
        </p:txBody>
      </p:sp>
      <p:sp>
        <p:nvSpPr>
          <p:cNvPr id="16" name="Text 14"/>
          <p:cNvSpPr/>
          <p:nvPr/>
        </p:nvSpPr>
        <p:spPr>
          <a:xfrm>
            <a:off x="7212747" y="4184213"/>
            <a:ext cx="204787" cy="3325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00"/>
          </a:p>
        </p:txBody>
      </p:sp>
      <p:sp>
        <p:nvSpPr>
          <p:cNvPr id="17" name="Text 15"/>
          <p:cNvSpPr/>
          <p:nvPr/>
        </p:nvSpPr>
        <p:spPr>
          <a:xfrm>
            <a:off x="3324701" y="4073485"/>
            <a:ext cx="2771180" cy="3464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00" b="1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Приборы</a:t>
            </a:r>
            <a:endParaRPr lang="en-US" sz="2100" b="1"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75930" y="4552950"/>
            <a:ext cx="5319951" cy="3546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1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Раскладывают приборы: ложки, вилки, ножи</a:t>
            </a:r>
            <a:endParaRPr lang="en-US" sz="2100"/>
          </a:p>
        </p:txBody>
      </p:sp>
      <p:sp>
        <p:nvSpPr>
          <p:cNvPr id="19" name="Shape 17"/>
          <p:cNvSpPr/>
          <p:nvPr/>
        </p:nvSpPr>
        <p:spPr>
          <a:xfrm>
            <a:off x="7534096" y="5332809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0CED9"/>
          </a:solidFill>
        </p:spPr>
        <p:txBody>
          <a:bodyPr/>
          <a:lstStyle/>
          <a:p/>
        </p:txBody>
      </p:sp>
      <p:sp>
        <p:nvSpPr>
          <p:cNvPr id="20" name="Shape 18"/>
          <p:cNvSpPr/>
          <p:nvPr/>
        </p:nvSpPr>
        <p:spPr>
          <a:xfrm>
            <a:off x="7065824" y="5098733"/>
            <a:ext cx="498753" cy="498753"/>
          </a:xfrm>
          <a:prstGeom prst="roundRect">
            <a:avLst>
              <a:gd name="adj" fmla="val 6668"/>
            </a:avLst>
          </a:prstGeom>
          <a:solidFill>
            <a:srgbClr val="EAE8F3"/>
          </a:solidFill>
        </p:spPr>
        <p:txBody>
          <a:bodyPr/>
          <a:lstStyle/>
          <a:p/>
        </p:txBody>
      </p:sp>
      <p:sp>
        <p:nvSpPr>
          <p:cNvPr id="21" name="Text 19"/>
          <p:cNvSpPr/>
          <p:nvPr/>
        </p:nvSpPr>
        <p:spPr>
          <a:xfrm>
            <a:off x="7217866" y="5181838"/>
            <a:ext cx="194548" cy="3325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00"/>
          </a:p>
        </p:txBody>
      </p:sp>
      <p:sp>
        <p:nvSpPr>
          <p:cNvPr id="22" name="Text 20"/>
          <p:cNvSpPr/>
          <p:nvPr/>
        </p:nvSpPr>
        <p:spPr>
          <a:xfrm>
            <a:off x="8534519" y="5071110"/>
            <a:ext cx="3824954" cy="3464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sz="21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Завершающий этап - </a:t>
            </a:r>
            <a:r>
              <a:rPr lang="ru-RU" sz="2100" b="1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еда</a:t>
            </a:r>
            <a:endParaRPr lang="en-US" sz="2100" b="1"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7220724" y="6179463"/>
            <a:ext cx="188833" cy="3325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endParaRPr lang="en-US" sz="2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1AF4DE-F546-398C-A469-37794AA19E1E}"/>
              </a:ext>
            </a:extLst>
          </p:cNvPr>
          <p:cNvSpPr txBox="1"/>
          <p:nvPr/>
        </p:nvSpPr>
        <p:spPr>
          <a:xfrm>
            <a:off x="8426588" y="3027283"/>
            <a:ext cx="60857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Затем - </a:t>
            </a:r>
            <a:r>
              <a:rPr lang="ru-RU" sz="2100" b="1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горячий напиток </a:t>
            </a:r>
            <a:r>
              <a:rPr lang="ru-RU" sz="21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(чтобы он успел остыть);</a:t>
            </a:r>
          </a:p>
        </p:txBody>
      </p:sp>
      <p:sp>
        <p:nvSpPr>
          <p:cNvPr id="34" name="Text 5">
            <a:extLst>
              <a:ext uri="{FF2B5EF4-FFF2-40B4-BE49-F238E27FC236}">
                <a16:creationId xmlns:a16="http://schemas.microsoft.com/office/drawing/2014/main" id="{B13C9D2C-0B1B-C646-3774-A2D7E01AC353}"/>
              </a:ext>
            </a:extLst>
          </p:cNvPr>
          <p:cNvSpPr/>
          <p:nvPr/>
        </p:nvSpPr>
        <p:spPr>
          <a:xfrm>
            <a:off x="10698598" y="2021037"/>
            <a:ext cx="2771180" cy="3464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ru-RU" sz="215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   </a:t>
            </a:r>
            <a:r>
              <a:rPr lang="ru-RU" sz="2100" b="1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Хлеб в хлебнице</a:t>
            </a:r>
            <a:r>
              <a:rPr lang="ru-RU" sz="210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накрытой салфеткой</a:t>
            </a:r>
            <a:endParaRPr lang="en-US" sz="2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Shape 2">
            <a:extLst>
              <a:ext uri="{FF2B5EF4-FFF2-40B4-BE49-F238E27FC236}">
                <a16:creationId xmlns:a16="http://schemas.microsoft.com/office/drawing/2014/main" id="{6ADB5E46-3371-AA0F-8613-129FE2B1D25D}"/>
              </a:ext>
            </a:extLst>
          </p:cNvPr>
          <p:cNvSpPr/>
          <p:nvPr/>
        </p:nvSpPr>
        <p:spPr>
          <a:xfrm flipV="1">
            <a:off x="7469587" y="2198609"/>
            <a:ext cx="775930" cy="45719"/>
          </a:xfrm>
          <a:prstGeom prst="roundRect">
            <a:avLst>
              <a:gd name="adj" fmla="val 109102"/>
            </a:avLst>
          </a:prstGeom>
          <a:solidFill>
            <a:srgbClr val="D0CED9"/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63576D-36EB-AB15-A3D3-1C702FA25433}"/>
              </a:ext>
            </a:extLst>
          </p:cNvPr>
          <p:cNvSpPr txBox="1"/>
          <p:nvPr/>
        </p:nvSpPr>
        <p:spPr>
          <a:xfrm>
            <a:off x="542610" y="9540"/>
            <a:ext cx="13635613" cy="6795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rgbClr val="403CCF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Основные требования к сервировке стола </a:t>
            </a:r>
          </a:p>
          <a:p>
            <a:pPr marL="0" marR="0" lvl="0" indent="0" algn="ctr" defTabSz="914400" rtl="0" eaLnBrk="1" fontAlgn="auto" latinLnBrk="0" hangingPunct="1">
              <a:lnSpc>
                <a:spcPts val="54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rgbClr val="403CCF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 группах раннего возраста и младших группах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	Маленькие дети еще только осваивают навыки приема пищи с помощью приборов, поэтому сервировка стола для них должна соответствовать определенным правилам: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Посуда должна быть яркой и красочной.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Тарелки и приборы должны быть легкими, чтобы ребенку было удобно кушать.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На детском столе для младшей группы не предусмотрены стеклянные стаканы, вилки.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Вместо них кладут обычные чашки и ложки. Лучше использовать десертную посуду.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На столе обязательно присутствует хлебница.</a:t>
            </a:r>
          </a:p>
          <a:p>
            <a:pPr algn="just">
              <a:lnSpc>
                <a:spcPct val="150000"/>
              </a:lnSpc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	Главная особенность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детей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младшей группы состоит в том, что </a:t>
            </a:r>
            <a:r>
              <a:rPr kumimoji="0" lang="ru-RU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со второй половины года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они начинают пользоваться </a:t>
            </a:r>
            <a:r>
              <a:rPr kumimoji="0" lang="ru-RU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вилками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54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5EE29-8279-C675-26F5-E04E7309D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239" y="5480717"/>
            <a:ext cx="3976693" cy="26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2421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CAC5A5-F33E-E27B-C1F6-59F75D70373C}"/>
              </a:ext>
            </a:extLst>
          </p:cNvPr>
          <p:cNvSpPr txBox="1"/>
          <p:nvPr/>
        </p:nvSpPr>
        <p:spPr>
          <a:xfrm>
            <a:off x="512466" y="78455"/>
            <a:ext cx="13484889" cy="12656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rgbClr val="403CCF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Основные требования к сервировке стола </a:t>
            </a:r>
          </a:p>
          <a:p>
            <a:pPr marL="0" marR="0" lvl="0" indent="0" algn="ctr" defTabSz="914400" rtl="0" eaLnBrk="1" fontAlgn="auto" latinLnBrk="0" hangingPunct="1">
              <a:lnSpc>
                <a:spcPts val="54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rgbClr val="403CCF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 средней группе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		Все правила и рекомендации, которые используются в младших группах, полностью применимы и к средней группе, однако несколько моментов все-таки следует уточнить, а именно: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Суп и другие жидкие блюда разливается исключительно перед обедом. Остальные подаются только после первого, что связано с полезными свойствами конкретно теплой пищи;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Чай и прочее питье должны всегда стоять на столе, так как привычка запивать даже жидкие блюда свойственна детям этого возраста.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	Главная особенность ребят средней группы состоит в том, что </a:t>
            </a:r>
            <a:r>
              <a:rPr kumimoji="0" lang="ru-RU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со второй половины года </a:t>
            </a:r>
            <a:r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они начинают пользоваться </a:t>
            </a:r>
            <a:r>
              <a:rPr kumimoji="0" lang="ru-RU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ножами</a:t>
            </a:r>
            <a:r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srgbClr val="403CC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54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>
              <a:solidFill>
                <a:srgbClr val="403CCF"/>
              </a:solidFill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54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0" b="0" i="0" u="none" strike="noStrike" kern="1200" cap="none" spc="0" normalizeH="0" baseline="0" noProof="0">
              <a:ln>
                <a:noFill/>
              </a:ln>
              <a:solidFill>
                <a:srgbClr val="403CCF"/>
              </a:solidFill>
              <a:effectLst/>
              <a:uLnTx/>
              <a:uFillTx/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54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>
              <a:solidFill>
                <a:srgbClr val="403CCF"/>
              </a:solidFill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54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0" b="0" i="0" u="none" strike="noStrike" kern="1200" cap="none" spc="0" normalizeH="0" baseline="0" noProof="0">
              <a:ln>
                <a:noFill/>
              </a:ln>
              <a:solidFill>
                <a:srgbClr val="403CCF"/>
              </a:solidFill>
              <a:effectLst/>
              <a:uLnTx/>
              <a:uFillTx/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54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>
              <a:solidFill>
                <a:srgbClr val="403CCF"/>
              </a:solidFill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54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0" b="0" i="0" u="none" strike="noStrike" kern="1200" cap="none" spc="0" normalizeH="0" baseline="0" noProof="0">
              <a:ln>
                <a:noFill/>
              </a:ln>
              <a:solidFill>
                <a:srgbClr val="403CCF"/>
              </a:solidFill>
              <a:effectLst/>
              <a:uLnTx/>
              <a:uFillTx/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54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>
              <a:solidFill>
                <a:srgbClr val="403CCF"/>
              </a:solidFill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54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0" b="0" i="0" u="none" strike="noStrike" kern="1200" cap="none" spc="0" normalizeH="0" baseline="0" noProof="0">
              <a:ln>
                <a:noFill/>
              </a:ln>
              <a:solidFill>
                <a:srgbClr val="403CCF"/>
              </a:solidFill>
              <a:effectLst/>
              <a:uLnTx/>
              <a:uFillTx/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54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0" b="0" i="0" u="none" strike="noStrike" kern="1200" cap="none" spc="0" normalizeH="0" baseline="0" noProof="0">
              <a:ln>
                <a:noFill/>
              </a:ln>
              <a:solidFill>
                <a:srgbClr val="403CCF"/>
              </a:solidFill>
              <a:effectLst/>
              <a:uLnTx/>
              <a:uFillTx/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754CB5-CA33-18D0-DF2F-84B5C14F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067" y="5104563"/>
            <a:ext cx="3717207" cy="27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3523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9705F6-BE79-2740-1B79-7C13736839B1}"/>
              </a:ext>
            </a:extLst>
          </p:cNvPr>
          <p:cNvSpPr txBox="1"/>
          <p:nvPr/>
        </p:nvSpPr>
        <p:spPr>
          <a:xfrm>
            <a:off x="482321" y="5702"/>
            <a:ext cx="13746145" cy="7271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rgbClr val="403CCF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Сервировка стола в группах старшего дошкольного возраста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	Дети уже принимают участие в накрывании стола практически наравне с воспитателями - они полностью его сервируют, за исключением подачи блюд.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	Как и ранее, на стол ставится хлебница и блюда для фруктов, если они предусмотрены в меню.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	В старшей и подготовительной группе совершенствуются навыки пользования столовыми приборами (ложка, вилка, нож).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	Приборы кладутся на стол в таком порядке: нож и ложка справа от тарелки, вилка - слева. Если в группе есть левша, то надо учитывать это при рассадке.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	Так как дети начинают пользоваться ножами, следует проследить, чтобы всем хватало места - на ребенка должно приходится около 50 сантиметров на столе. Конечно, и младшим не должно быть тесно - однако в этом случае меньшее пространство может быть опасно.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	Остальные рекомендации аналогичны предыдущим разделам.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0" b="0" i="0" u="none" strike="noStrike" kern="1200" cap="none" spc="0" normalizeH="0" baseline="0" noProof="0">
              <a:ln>
                <a:noFill/>
              </a:ln>
              <a:solidFill>
                <a:srgbClr val="403CCF"/>
              </a:solidFill>
              <a:effectLst/>
              <a:uLnTx/>
              <a:uFillTx/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44A0E9-0526-5660-D290-306AAA73B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302" y="5515988"/>
            <a:ext cx="3926164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7833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271305" y="46401"/>
            <a:ext cx="14067693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6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Формирование культурно-гигиенических навыков</a:t>
            </a:r>
            <a:endParaRPr lang="en-US" sz="3600"/>
          </a:p>
        </p:txBody>
      </p:sp>
      <p:sp>
        <p:nvSpPr>
          <p:cNvPr id="9" name="Text 6"/>
          <p:cNvSpPr/>
          <p:nvPr/>
        </p:nvSpPr>
        <p:spPr>
          <a:xfrm>
            <a:off x="6430566" y="5084326"/>
            <a:ext cx="209550" cy="3402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836CEA-EA13-F8D4-6D19-32015FB6E8BD}"/>
              </a:ext>
            </a:extLst>
          </p:cNvPr>
          <p:cNvSpPr txBox="1"/>
          <p:nvPr/>
        </p:nvSpPr>
        <p:spPr>
          <a:xfrm>
            <a:off x="482320" y="721746"/>
            <a:ext cx="14047595" cy="7429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Детей раннего возраста (1-2 года) учат: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мыть руки перед едой и вытирать их насухо полотенцем (с помощью взрослого), садиться за стол;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пользоваться чашкой: держать ее таким образом, чтобы жидкость не пролилась, пить не торопясь;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пользоваться ложкой - самостоятельно есть ложкой густую пищу, есть с хлебом;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вытираться салфеткой после еды;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после окончания приема пищи выходить из-за стола и задвигать стул.</a:t>
            </a:r>
          </a:p>
          <a:p>
            <a:pPr algn="just">
              <a:lnSpc>
                <a:spcPct val="150000"/>
              </a:lnSpc>
            </a:pPr>
            <a:r>
              <a:rPr lang="ru-RU" sz="2000" b="1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Детей первой младшей группы (2-3 года) учат: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самостоятельно мыть руки перед едой, насухо вытирать их полотенцем;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опрятно есть, держа ложку в правой руке;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вытираться салфеткой после еды;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благодарить после еды.</a:t>
            </a:r>
          </a:p>
          <a:p>
            <a:pPr algn="just">
              <a:lnSpc>
                <a:spcPct val="150000"/>
              </a:lnSpc>
            </a:pPr>
            <a:r>
              <a:rPr lang="ru-RU" sz="2000" b="1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Детей второй младшей группы (3-4 года) учат: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самостоятельно и аккуратно мыть руки с помощью мыла, насухо вытираться полотенцем, вешать полотенце на свое место;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правильно пользоваться столовыми приборами;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кушать аккуратно: не крошить хлеб, пережевывать пищу с закрытым ртом.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3D41F2-4DD4-D182-93E8-9FC70EF62E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30" t="15522" r="23080" b="38612"/>
          <a:stretch>
            <a:fillRect/>
          </a:stretch>
        </p:blipFill>
        <p:spPr>
          <a:xfrm>
            <a:off x="4933741" y="5251999"/>
            <a:ext cx="4011053" cy="2738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76EEF6-218A-0DF0-0D67-0DAFCFCEF95D}"/>
              </a:ext>
            </a:extLst>
          </p:cNvPr>
          <p:cNvSpPr txBox="1"/>
          <p:nvPr/>
        </p:nvSpPr>
        <p:spPr>
          <a:xfrm>
            <a:off x="462224" y="828960"/>
            <a:ext cx="13786338" cy="4659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latin typeface="Open Sans" pitchFamily="34" charset="0"/>
                <a:ea typeface="Open Sans" pitchFamily="34" charset="-122"/>
                <a:cs typeface="Open Sans" pitchFamily="34" charset="-120"/>
              </a:rPr>
              <a:t>	</a:t>
            </a:r>
            <a:r>
              <a:rPr lang="ru-RU" sz="2000" b="1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Детей средней и старшей групп (4-5 лет, 5-6 лет) учат: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брать пищу небольшими порциями;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есть тихо;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правильно пользоваться столовыми приборами (вилкой, ложкой, ножом);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сидеть с прямой спиной;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аккуратно составлять посуду после еды;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относить за собой часть посуды.</a:t>
            </a:r>
          </a:p>
          <a:p>
            <a:pPr algn="just">
              <a:lnSpc>
                <a:spcPct val="150000"/>
              </a:lnSpc>
            </a:pPr>
            <a:r>
              <a:rPr lang="ru-RU" sz="2000" b="1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	Дети подготовительной к школе группы (6-7 лет) </a:t>
            </a: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закрепляют полученные навыки культуры поведения за столом: не кладут локти, сидят прямо, тщательно пережевывают пищу, правильно пользуются столовыми приборами.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D77FD-676B-ED3A-7F77-03140849E71A}"/>
              </a:ext>
            </a:extLst>
          </p:cNvPr>
          <p:cNvSpPr txBox="1"/>
          <p:nvPr/>
        </p:nvSpPr>
        <p:spPr>
          <a:xfrm>
            <a:off x="110532" y="-98846"/>
            <a:ext cx="14238512" cy="74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60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Формирование культурно-гигиенических навыков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025096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PptxGenJS</Company>
  <PresentationFormat>Произвольный</PresentationFormat>
  <Paragraphs>115</Paragraphs>
  <Slides>15</Slides>
  <Notes>9</Notes>
  <TotalTime>216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2">
      <vt:lpstr>Arial</vt:lpstr>
      <vt:lpstr>Calibri Light</vt:lpstr>
      <vt:lpstr>Calibri</vt:lpstr>
      <vt:lpstr>Libre Baskerville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PptxGenJS Presentation</dc:title>
  <dc:creator>PptxGenJS</dc:creator>
  <cp:lastModifiedBy>Сайфутдинова Ильсияр Наиповна</cp:lastModifiedBy>
  <cp:revision>14</cp:revision>
  <dcterms:created xsi:type="dcterms:W3CDTF">2025-02-25T03:14:26Z</dcterms:created>
  <dcterms:modified xsi:type="dcterms:W3CDTF">2025-03-24T21:26:17Z</dcterms:modified>
  <dc:subject>PptxGenJS Presentation</dc:subject>
</cp:coreProperties>
</file>